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10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1733930" rtl="0" fontAlgn="auto" latinLnBrk="0" hangingPunct="0">
      <a:lnSpc>
        <a:spcPct val="10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1733930" rtl="0" fontAlgn="auto" latinLnBrk="0" hangingPunct="0">
      <a:lnSpc>
        <a:spcPct val="10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1733930" rtl="0" fontAlgn="auto" latinLnBrk="0" hangingPunct="0">
      <a:lnSpc>
        <a:spcPct val="10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1733930" rtl="0" fontAlgn="auto" latinLnBrk="0" hangingPunct="0">
      <a:lnSpc>
        <a:spcPct val="10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1733930" rtl="0" fontAlgn="auto" latinLnBrk="0" hangingPunct="0">
      <a:lnSpc>
        <a:spcPct val="10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1733930" rtl="0" fontAlgn="auto" latinLnBrk="0" hangingPunct="0">
      <a:lnSpc>
        <a:spcPct val="10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1733930" rtl="0" fontAlgn="auto" latinLnBrk="0" hangingPunct="0">
      <a:lnSpc>
        <a:spcPct val="10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1733930" rtl="0" fontAlgn="auto" latinLnBrk="0" hangingPunct="0">
      <a:lnSpc>
        <a:spcPct val="10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698500" y="86320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563541"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697871" y="1852810"/>
            <a:ext cx="11609058" cy="3302001"/>
          </a:xfrm>
          <a:prstGeom prst="rect">
            <a:avLst/>
          </a:prstGeom>
        </p:spPr>
        <p:txBody>
          <a:bodyPr anchor="b"/>
          <a:lstStyle>
            <a:lvl1pPr>
              <a:defRPr spc="-164" sz="82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698500" y="5105400"/>
            <a:ext cx="11607800" cy="1441897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1300"/>
              </a:spcBef>
              <a:buSzTx/>
              <a:buNone/>
              <a:defRPr spc="-38" sz="3800"/>
            </a:lvl1pPr>
            <a:lvl2pPr marL="0" indent="457200">
              <a:lnSpc>
                <a:spcPct val="90000"/>
              </a:lnSpc>
              <a:spcBef>
                <a:spcPts val="1300"/>
              </a:spcBef>
              <a:buSzTx/>
              <a:buNone/>
              <a:defRPr spc="-38" sz="3800"/>
            </a:lvl2pPr>
            <a:lvl3pPr marL="0" indent="914400">
              <a:lnSpc>
                <a:spcPct val="90000"/>
              </a:lnSpc>
              <a:spcBef>
                <a:spcPts val="1300"/>
              </a:spcBef>
              <a:buSzTx/>
              <a:buNone/>
              <a:defRPr spc="-38" sz="3800"/>
            </a:lvl3pPr>
            <a:lvl4pPr marL="0" indent="1371600">
              <a:lnSpc>
                <a:spcPct val="90000"/>
              </a:lnSpc>
              <a:spcBef>
                <a:spcPts val="1300"/>
              </a:spcBef>
              <a:buSzTx/>
              <a:buNone/>
              <a:defRPr spc="-38" sz="3800"/>
            </a:lvl4pPr>
            <a:lvl5pPr marL="0" indent="1828800">
              <a:lnSpc>
                <a:spcPct val="90000"/>
              </a:lnSpc>
              <a:spcBef>
                <a:spcPts val="1300"/>
              </a:spcBef>
              <a:buSzTx/>
              <a:buNone/>
              <a:defRPr spc="-38" sz="38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b="1" spc="-38" sz="38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698500" y="572574"/>
            <a:ext cx="11607800" cy="5637406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lnSpc>
                <a:spcPct val="90000"/>
              </a:lnSpc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114300">
              <a:lnSpc>
                <a:spcPct val="90000"/>
              </a:lnSpc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571500">
              <a:lnSpc>
                <a:spcPct val="90000"/>
              </a:lnSpc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1028700">
              <a:lnSpc>
                <a:spcPct val="90000"/>
              </a:lnSpc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1485900">
              <a:lnSpc>
                <a:spcPct val="90000"/>
              </a:lnSpc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Attribution"/>
          <p:cNvSpPr txBox="1"/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563541"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Attribution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wild plants growing between rocks"/>
          <p:cNvSpPr/>
          <p:nvPr>
            <p:ph type="pic" sz="quarter" idx="21"/>
          </p:nvPr>
        </p:nvSpPr>
        <p:spPr>
          <a:xfrm>
            <a:off x="6548549" y="5099843"/>
            <a:ext cx="5952902" cy="3962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arge rock formation under dark clouds with a dirt road in the foreground"/>
          <p:cNvSpPr/>
          <p:nvPr>
            <p:ph type="pic" idx="22"/>
          </p:nvPr>
        </p:nvSpPr>
        <p:spPr>
          <a:xfrm>
            <a:off x="-5214707" y="647700"/>
            <a:ext cx="16967201" cy="842980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ild plant growing between lava rocks"/>
          <p:cNvSpPr/>
          <p:nvPr>
            <p:ph type="pic" sz="quarter" idx="23"/>
          </p:nvPr>
        </p:nvSpPr>
        <p:spPr>
          <a:xfrm>
            <a:off x="6553200" y="698500"/>
            <a:ext cx="5956300" cy="39646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aterfall surrounded by a green rocky landscape"/>
          <p:cNvSpPr/>
          <p:nvPr>
            <p:ph type="pic" idx="21"/>
          </p:nvPr>
        </p:nvSpPr>
        <p:spPr>
          <a:xfrm>
            <a:off x="-824550" y="-232551"/>
            <a:ext cx="15056595" cy="100496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1447800" y="0"/>
            <a:ext cx="1593546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pc="-164" sz="82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698500" y="8432800"/>
            <a:ext cx="11607800" cy="715913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defTabSz="563541"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idx="21"/>
          </p:nvPr>
        </p:nvSpPr>
        <p:spPr>
          <a:xfrm>
            <a:off x="5245100" y="673100"/>
            <a:ext cx="8382202" cy="83885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</p:spPr>
        <p:txBody>
          <a:bodyPr numCol="2" spcCol="589358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698500" y="3479800"/>
            <a:ext cx="5105400" cy="55880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825500" y="647700"/>
            <a:ext cx="16967200" cy="84298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698500" y="3479800"/>
            <a:ext cx="5105400" cy="55880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7022"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698500" y="3479800"/>
            <a:ext cx="5105400" cy="55880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698500" y="2956892"/>
            <a:ext cx="11607800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spcBef>
                <a:spcPts val="0"/>
              </a:spcBef>
              <a:defRPr sz="13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762000" marR="0" indent="-381000" algn="l" defTabSz="173393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143000" marR="0" indent="-381000" algn="l" defTabSz="173393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524000" marR="0" indent="-381000" algn="l" defTabSz="173393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1905000" marR="0" indent="-381000" algn="l" defTabSz="173393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2286000" marR="0" indent="-381000" algn="l" defTabSz="173393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2667000" marR="0" indent="-381000" algn="l" defTabSz="173393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3048000" marR="0" indent="-381000" algn="l" defTabSz="173393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3429000" marR="0" indent="-381000" algn="l" defTabSz="173393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resented by…"/>
          <p:cNvSpPr txBox="1"/>
          <p:nvPr>
            <p:ph type="body" idx="21"/>
          </p:nvPr>
        </p:nvSpPr>
        <p:spPr>
          <a:xfrm>
            <a:off x="3287513" y="3785608"/>
            <a:ext cx="7224070" cy="14457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/>
          <a:p>
            <a:pPr algn="ctr" defTabSz="522449">
              <a:defRPr b="0" sz="2136"/>
            </a:pPr>
            <a:r>
              <a:t>Presented by </a:t>
            </a:r>
          </a:p>
          <a:p>
            <a:pPr algn="ctr" defTabSz="522449">
              <a:defRPr b="0" sz="2136"/>
            </a:pPr>
            <a:r>
              <a:rPr b="1" u="sng"/>
              <a:t>Anurag Deshmane (2001CS08)</a:t>
            </a:r>
            <a:br>
              <a:rPr b="1" u="sng"/>
            </a:br>
            <a:r>
              <a:t>under the guidance of </a:t>
            </a:r>
            <a:br/>
            <a:r>
              <a:rPr b="1" u="sng"/>
              <a:t>Rajiv Misra</a:t>
            </a:r>
          </a:p>
        </p:txBody>
      </p:sp>
      <p:sp>
        <p:nvSpPr>
          <p:cNvPr id="172" name="Enhancing Aerial Surveillance: Wildfire Monitoring System with FPGA-Embedded Camera Drones Leveraging Detection-Transformer Model"/>
          <p:cNvSpPr txBox="1"/>
          <p:nvPr>
            <p:ph type="ctrTitle"/>
          </p:nvPr>
        </p:nvSpPr>
        <p:spPr>
          <a:xfrm>
            <a:off x="697871" y="886987"/>
            <a:ext cx="11609058" cy="2563615"/>
          </a:xfrm>
          <a:prstGeom prst="rect">
            <a:avLst/>
          </a:prstGeom>
        </p:spPr>
        <p:txBody>
          <a:bodyPr/>
          <a:lstStyle>
            <a:lvl1pPr algn="ctr" defTabSz="479044">
              <a:lnSpc>
                <a:spcPct val="100000"/>
              </a:lnSpc>
              <a:defRPr spc="0" sz="3772">
                <a:effectLst>
                  <a:outerShdw sx="100000" sy="100000" kx="0" ky="0" algn="b" rotWithShape="0" blurRad="41656" dist="20828" dir="5400000">
                    <a:srgbClr val="000000"/>
                  </a:outerShdw>
                </a:effectLst>
              </a:defRPr>
            </a:lvl1pPr>
          </a:lstStyle>
          <a:p>
            <a:pPr/>
            <a:r>
              <a:t>Enhancing Aerial Surveillance: Wildfire Monitoring System with FPGA-Embedded Camera Drones Leveraging Detection-Transformer Model</a:t>
            </a:r>
          </a:p>
        </p:txBody>
      </p:sp>
      <p:sp>
        <p:nvSpPr>
          <p:cNvPr id="173" name="Department of Computer Science and Engineering Indian Institute of Technology Patna"/>
          <p:cNvSpPr txBox="1"/>
          <p:nvPr/>
        </p:nvSpPr>
        <p:spPr>
          <a:xfrm>
            <a:off x="2627188" y="8433772"/>
            <a:ext cx="8544720" cy="1120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 defTabSz="587022">
              <a:spcBef>
                <a:spcPts val="0"/>
              </a:spcBef>
              <a:defRPr b="1" sz="2400"/>
            </a:pPr>
            <a:r>
              <a:t>Department of Computer Science and Engineering</a:t>
            </a:r>
            <a:br/>
            <a:r>
              <a:t>Indian Institute of Technology Patna</a:t>
            </a:r>
          </a:p>
        </p:txBody>
      </p:sp>
      <p:pic>
        <p:nvPicPr>
          <p:cNvPr id="174" name="Indian_Institute_of_Technology,_Patna.svg.png" descr="Indian_Institute_of_Technology,_Patna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6656" y="6937998"/>
            <a:ext cx="1445783" cy="1445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Experiments, Results and Analysis"/>
          <p:cNvSpPr txBox="1"/>
          <p:nvPr>
            <p:ph type="title"/>
          </p:nvPr>
        </p:nvSpPr>
        <p:spPr>
          <a:xfrm>
            <a:off x="925989" y="439092"/>
            <a:ext cx="11607801" cy="1016001"/>
          </a:xfrm>
          <a:prstGeom prst="rect">
            <a:avLst/>
          </a:prstGeom>
        </p:spPr>
        <p:txBody>
          <a:bodyPr/>
          <a:lstStyle>
            <a:lvl1pPr>
              <a:defRPr spc="-91" sz="4600"/>
            </a:lvl1pPr>
          </a:lstStyle>
          <a:p>
            <a:pPr/>
            <a:r>
              <a:t>Experiments, Results and Analysis</a:t>
            </a:r>
          </a:p>
        </p:txBody>
      </p:sp>
      <p:sp>
        <p:nvSpPr>
          <p:cNvPr id="225" name="Fire detection accuracy improved by 13.7%.…"/>
          <p:cNvSpPr txBox="1"/>
          <p:nvPr/>
        </p:nvSpPr>
        <p:spPr>
          <a:xfrm>
            <a:off x="763085" y="6218176"/>
            <a:ext cx="7226436" cy="2736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584200" indent="-203200">
              <a:lnSpc>
                <a:spcPct val="15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000"/>
            </a:pPr>
            <a:r>
              <a:t>Fire detection accuracy improved by </a:t>
            </a:r>
            <a:r>
              <a:rPr b="1" u="sng"/>
              <a:t>13.7%.</a:t>
            </a:r>
            <a:endParaRPr b="1" u="sng"/>
          </a:p>
          <a:p>
            <a:pPr>
              <a:lnSpc>
                <a:spcPct val="150000"/>
              </a:lnSpc>
              <a:spcBef>
                <a:spcPts val="0"/>
              </a:spcBef>
              <a:defRPr sz="2000"/>
            </a:pPr>
          </a:p>
          <a:p>
            <a:pPr lvl="1" marL="584200" indent="-203200">
              <a:lnSpc>
                <a:spcPct val="15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000"/>
            </a:pPr>
            <a:r>
              <a:t>All FPGA devices utilize the </a:t>
            </a:r>
            <a:r>
              <a:rPr b="1" u="sng"/>
              <a:t>condensed student model</a:t>
            </a:r>
            <a: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2000"/>
            </a:pPr>
          </a:p>
          <a:p>
            <a:pPr lvl="1" marL="584200" indent="-203200">
              <a:lnSpc>
                <a:spcPct val="15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000"/>
            </a:pPr>
            <a:r>
              <a:t>The FPGA device demonstrates </a:t>
            </a:r>
            <a:r>
              <a:rPr b="1" u="sng"/>
              <a:t>remarkable detection accuracy</a:t>
            </a:r>
            <a:r>
              <a:t>, particularly suited for fire detection tasks.</a:t>
            </a:r>
          </a:p>
        </p:txBody>
      </p:sp>
      <p:grpSp>
        <p:nvGrpSpPr>
          <p:cNvPr id="228" name="Group"/>
          <p:cNvGrpSpPr/>
          <p:nvPr/>
        </p:nvGrpSpPr>
        <p:grpSpPr>
          <a:xfrm>
            <a:off x="8616950" y="1822450"/>
            <a:ext cx="3822700" cy="6509411"/>
            <a:chOff x="0" y="0"/>
            <a:chExt cx="3822700" cy="6509410"/>
          </a:xfrm>
        </p:grpSpPr>
        <p:pic>
          <p:nvPicPr>
            <p:cNvPr id="226" name="Screenshot 2024-05-07 at 17.02.29.png" descr="Screenshot 2024-05-07 at 17.02.29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3822700" cy="5854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" name="Caption"/>
            <p:cNvSpPr/>
            <p:nvPr/>
          </p:nvSpPr>
          <p:spPr>
            <a:xfrm>
              <a:off x="0" y="5956300"/>
              <a:ext cx="3822700" cy="55311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sz="1600"/>
              </a:lvl1pPr>
            </a:lstStyle>
            <a:p>
              <a:pPr/>
              <a:r>
                <a:t>Qualitative Results of our ResNet-101-based DETR Model</a:t>
              </a:r>
            </a:p>
          </p:txBody>
        </p:sp>
      </p:grpSp>
      <p:grpSp>
        <p:nvGrpSpPr>
          <p:cNvPr id="231" name="Group"/>
          <p:cNvGrpSpPr/>
          <p:nvPr/>
        </p:nvGrpSpPr>
        <p:grpSpPr>
          <a:xfrm>
            <a:off x="1176783" y="1852116"/>
            <a:ext cx="6653040" cy="3809344"/>
            <a:chOff x="0" y="0"/>
            <a:chExt cx="6653038" cy="3809342"/>
          </a:xfrm>
        </p:grpSpPr>
        <p:pic>
          <p:nvPicPr>
            <p:cNvPr id="229" name="Screenshot 2024-05-08 at 01.16.54.png" descr="Screenshot 2024-05-08 at 01.16.5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6653039" cy="31546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0" name="Caption"/>
            <p:cNvSpPr/>
            <p:nvPr/>
          </p:nvSpPr>
          <p:spPr>
            <a:xfrm>
              <a:off x="0" y="3256232"/>
              <a:ext cx="6653039" cy="55311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sz="1600"/>
              </a:lvl1pPr>
            </a:lstStyle>
            <a:p>
              <a:pPr/>
              <a:r>
                <a:t>Quantitative Comparison of Our Model with Existing Technology Across Various Metrics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al-Life Implementation of FPGA-Embedded Monitoring Drone"/>
          <p:cNvSpPr txBox="1"/>
          <p:nvPr>
            <p:ph type="title"/>
          </p:nvPr>
        </p:nvSpPr>
        <p:spPr>
          <a:xfrm>
            <a:off x="925989" y="439092"/>
            <a:ext cx="11857485" cy="1684735"/>
          </a:xfrm>
          <a:prstGeom prst="rect">
            <a:avLst/>
          </a:prstGeom>
        </p:spPr>
        <p:txBody>
          <a:bodyPr/>
          <a:lstStyle>
            <a:lvl1pPr>
              <a:defRPr spc="-79" sz="4000"/>
            </a:lvl1pPr>
          </a:lstStyle>
          <a:p>
            <a:pPr/>
            <a:r>
              <a:t>Real-Life Implementation of FPGA-Embedded Monitoring Drone</a:t>
            </a:r>
          </a:p>
        </p:txBody>
      </p:sp>
      <p:pic>
        <p:nvPicPr>
          <p:cNvPr id="234" name="Screenshot 2024-05-07 at 17.02.04.png" descr="Screenshot 2024-05-07 at 17.02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7849" y="2051804"/>
            <a:ext cx="9609102" cy="7009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onclusion"/>
          <p:cNvSpPr txBox="1"/>
          <p:nvPr>
            <p:ph type="title"/>
          </p:nvPr>
        </p:nvSpPr>
        <p:spPr>
          <a:xfrm>
            <a:off x="925989" y="439092"/>
            <a:ext cx="11607801" cy="1016001"/>
          </a:xfrm>
          <a:prstGeom prst="rect">
            <a:avLst/>
          </a:prstGeom>
        </p:spPr>
        <p:txBody>
          <a:bodyPr/>
          <a:lstStyle>
            <a:lvl1pPr>
              <a:defRPr spc="-91" sz="4600"/>
            </a:lvl1pPr>
          </a:lstStyle>
          <a:p>
            <a:pPr/>
            <a:r>
              <a:t>Conclusion</a:t>
            </a:r>
          </a:p>
        </p:txBody>
      </p:sp>
      <p:sp>
        <p:nvSpPr>
          <p:cNvPr id="237" name="Implemented and evaluated a Camera-Embedded FPGA Accelerator for Real-time Wildfire Detection System.…"/>
          <p:cNvSpPr txBox="1"/>
          <p:nvPr/>
        </p:nvSpPr>
        <p:spPr>
          <a:xfrm>
            <a:off x="628309" y="1885298"/>
            <a:ext cx="11341782" cy="5754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736599" indent="-355599">
              <a:lnSpc>
                <a:spcPct val="15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300"/>
            </a:pPr>
            <a:r>
              <a:t>Implemented and evaluated a </a:t>
            </a:r>
            <a:r>
              <a:rPr b="1" u="sng"/>
              <a:t>Camera-Embedded FPGA Accelerator for Real-time Wildfire Detection System</a:t>
            </a:r>
            <a: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2300"/>
            </a:pPr>
          </a:p>
          <a:p>
            <a:pPr lvl="1" marL="736599" indent="-355599">
              <a:lnSpc>
                <a:spcPct val="15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300"/>
            </a:pPr>
            <a:r>
              <a:t>Achieved outstanding performance with a </a:t>
            </a:r>
            <a:r>
              <a:rPr b="1" u="sng"/>
              <a:t>F1 score of 98.33%</a:t>
            </a:r>
            <a:r>
              <a:t> and a </a:t>
            </a:r>
            <a:r>
              <a:rPr b="1" u="sng"/>
              <a:t>False Positive Rate of 1.78%</a:t>
            </a:r>
            <a: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2300"/>
            </a:pPr>
          </a:p>
          <a:p>
            <a:pPr lvl="1" marL="736599" indent="-355599">
              <a:lnSpc>
                <a:spcPct val="15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300"/>
            </a:pPr>
            <a:r>
              <a:t>Attained a </a:t>
            </a:r>
            <a:r>
              <a:rPr b="1" u="sng"/>
              <a:t>frame rate of 33.63 FPS</a:t>
            </a:r>
            <a:r>
              <a:t> for the detection task, enabling real-time monitoring.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2300"/>
            </a:pPr>
          </a:p>
          <a:p>
            <a:pPr lvl="1" marL="736599" indent="-355599">
              <a:lnSpc>
                <a:spcPct val="15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300"/>
            </a:pPr>
            <a:r>
              <a:t>The </a:t>
            </a:r>
            <a:r>
              <a:rPr b="1" u="sng"/>
              <a:t>FPGA device</a:t>
            </a:r>
            <a:r>
              <a:t> achieved an </a:t>
            </a:r>
            <a:r>
              <a:rPr b="1" u="sng"/>
              <a:t>average latency of 4-5 milliseconds</a:t>
            </a:r>
            <a:r>
              <a:t> when communicating with our local computer, ensuring swift data transfer.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Future Work"/>
          <p:cNvSpPr txBox="1"/>
          <p:nvPr>
            <p:ph type="title"/>
          </p:nvPr>
        </p:nvSpPr>
        <p:spPr>
          <a:xfrm>
            <a:off x="925989" y="439092"/>
            <a:ext cx="11607801" cy="1016001"/>
          </a:xfrm>
          <a:prstGeom prst="rect">
            <a:avLst/>
          </a:prstGeom>
        </p:spPr>
        <p:txBody>
          <a:bodyPr/>
          <a:lstStyle>
            <a:lvl1pPr>
              <a:defRPr spc="-91" sz="4600"/>
            </a:lvl1pPr>
          </a:lstStyle>
          <a:p>
            <a:pPr/>
            <a:r>
              <a:t>Future Work</a:t>
            </a:r>
          </a:p>
        </p:txBody>
      </p:sp>
      <p:sp>
        <p:nvSpPr>
          <p:cNvPr id="240" name="The CNN Backbone requires fine-tuning with the Wildfire Dataset, previously trained solely on generic objects, to enhance its adaptability and precision.…"/>
          <p:cNvSpPr txBox="1"/>
          <p:nvPr/>
        </p:nvSpPr>
        <p:spPr>
          <a:xfrm>
            <a:off x="643688" y="1804144"/>
            <a:ext cx="11431128" cy="6720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736599" indent="-355599">
              <a:lnSpc>
                <a:spcPct val="15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500"/>
            </a:pPr>
            <a:r>
              <a:t>The </a:t>
            </a:r>
            <a:r>
              <a:rPr b="1" u="sng"/>
              <a:t>CNN Backbone requires fine-tuning with the Wildfire Dataset</a:t>
            </a:r>
            <a:r>
              <a:t>, previously trained solely on generic objects, to enhance its adaptability and precision.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2500"/>
            </a:pPr>
          </a:p>
          <a:p>
            <a:pPr lvl="1" marL="736599" indent="-355599">
              <a:lnSpc>
                <a:spcPct val="15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500"/>
            </a:pPr>
            <a:r>
              <a:t>Investigate the feasibility of </a:t>
            </a:r>
            <a:r>
              <a:rPr b="1" u="sng"/>
              <a:t>deploying unmanned aerial vehicles (UAVs).</a:t>
            </a:r>
            <a:endParaRPr b="1" u="sng"/>
          </a:p>
          <a:p>
            <a:pPr>
              <a:lnSpc>
                <a:spcPct val="150000"/>
              </a:lnSpc>
              <a:spcBef>
                <a:spcPts val="0"/>
              </a:spcBef>
              <a:defRPr sz="2500"/>
            </a:pPr>
            <a:endParaRPr u="sng"/>
          </a:p>
          <a:p>
            <a:pPr lvl="1" marL="736599" indent="-355599">
              <a:lnSpc>
                <a:spcPct val="15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500"/>
            </a:pPr>
            <a:r>
              <a:t>Explore </a:t>
            </a:r>
            <a:r>
              <a:rPr b="1" u="sng"/>
              <a:t>predictive modeling techniques</a:t>
            </a:r>
            <a:r>
              <a:t> for wildfire spread prediction, leveraging historical data, environmental factors, and human activity patterns.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2500"/>
            </a:pPr>
          </a:p>
          <a:p>
            <a:pPr lvl="1" marL="736599" indent="-355599">
              <a:lnSpc>
                <a:spcPct val="15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500"/>
            </a:pPr>
            <a:r>
              <a:t>To </a:t>
            </a:r>
            <a:r>
              <a:rPr b="1" u="sng"/>
              <a:t>apply reinforcement learning algorithms</a:t>
            </a:r>
            <a:r>
              <a:rPr b="1"/>
              <a:t> </a:t>
            </a:r>
            <a:r>
              <a:t>to optimize wildfire detection and management.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ank You!"/>
          <p:cNvSpPr txBox="1"/>
          <p:nvPr/>
        </p:nvSpPr>
        <p:spPr>
          <a:xfrm>
            <a:off x="2667502" y="4184504"/>
            <a:ext cx="7669796" cy="1384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9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ntents"/>
          <p:cNvSpPr txBox="1"/>
          <p:nvPr>
            <p:ph type="title"/>
          </p:nvPr>
        </p:nvSpPr>
        <p:spPr>
          <a:xfrm>
            <a:off x="925989" y="439092"/>
            <a:ext cx="11607801" cy="1016001"/>
          </a:xfrm>
          <a:prstGeom prst="rect">
            <a:avLst/>
          </a:prstGeom>
        </p:spPr>
        <p:txBody>
          <a:bodyPr/>
          <a:lstStyle>
            <a:lvl1pPr>
              <a:defRPr spc="-91" sz="4600"/>
            </a:lvl1pPr>
          </a:lstStyle>
          <a:p>
            <a:pPr/>
            <a:r>
              <a:t>Contents</a:t>
            </a:r>
          </a:p>
        </p:txBody>
      </p:sp>
      <p:sp>
        <p:nvSpPr>
          <p:cNvPr id="177" name="Issue Analysis, Objectives, and Aims…"/>
          <p:cNvSpPr txBox="1"/>
          <p:nvPr/>
        </p:nvSpPr>
        <p:spPr>
          <a:xfrm>
            <a:off x="628309" y="2126598"/>
            <a:ext cx="11341782" cy="3750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736599" indent="-355599">
              <a:lnSpc>
                <a:spcPct val="15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400"/>
            </a:pPr>
            <a:r>
              <a:t>Issue Analysis, Objectives, and Aims</a:t>
            </a:r>
          </a:p>
          <a:p>
            <a:pPr lvl="1" marL="736599" indent="-355599">
              <a:lnSpc>
                <a:spcPct val="15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400"/>
            </a:pPr>
            <a:r>
              <a:t>Proposed Novel Approach</a:t>
            </a:r>
          </a:p>
          <a:p>
            <a:pPr lvl="1" marL="736599" indent="-355599">
              <a:lnSpc>
                <a:spcPct val="15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400"/>
            </a:pPr>
            <a:r>
              <a:t>Data Collection and Preprocessing</a:t>
            </a:r>
          </a:p>
          <a:p>
            <a:pPr lvl="1" marL="736599" indent="-355599">
              <a:lnSpc>
                <a:spcPct val="15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400"/>
            </a:pPr>
            <a:r>
              <a:t>Model Training</a:t>
            </a:r>
          </a:p>
          <a:p>
            <a:pPr lvl="1" marL="736599" indent="-355599">
              <a:lnSpc>
                <a:spcPct val="15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400"/>
            </a:pPr>
            <a:r>
              <a:t>Creation of a Lightweight Model</a:t>
            </a:r>
          </a:p>
          <a:p>
            <a:pPr lvl="1" marL="736599" indent="-355599">
              <a:lnSpc>
                <a:spcPct val="15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400"/>
            </a:pPr>
            <a:r>
              <a:t>Evaluation through Quantitative and Qualitative Analysis</a:t>
            </a:r>
          </a:p>
          <a:p>
            <a:pPr lvl="1" marL="736599" indent="-355599">
              <a:lnSpc>
                <a:spcPct val="15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400"/>
            </a:pPr>
            <a:r>
              <a:t>Implementation of the FPGA-Embedded Monitoring Drone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search Objectives"/>
          <p:cNvSpPr txBox="1"/>
          <p:nvPr>
            <p:ph type="title"/>
          </p:nvPr>
        </p:nvSpPr>
        <p:spPr>
          <a:xfrm>
            <a:off x="925989" y="439092"/>
            <a:ext cx="11607801" cy="1016001"/>
          </a:xfrm>
          <a:prstGeom prst="rect">
            <a:avLst/>
          </a:prstGeom>
        </p:spPr>
        <p:txBody>
          <a:bodyPr/>
          <a:lstStyle>
            <a:lvl1pPr>
              <a:defRPr spc="-91" sz="4600"/>
            </a:lvl1pPr>
          </a:lstStyle>
          <a:p>
            <a:pPr/>
            <a:r>
              <a:t>Research Objectives</a:t>
            </a:r>
          </a:p>
        </p:txBody>
      </p:sp>
      <p:sp>
        <p:nvSpPr>
          <p:cNvPr id="180" name="Manual detection is unfeasible across expansive forestry areas for wildfire identification.…"/>
          <p:cNvSpPr txBox="1"/>
          <p:nvPr>
            <p:ph type="body" idx="1"/>
          </p:nvPr>
        </p:nvSpPr>
        <p:spPr>
          <a:xfrm>
            <a:off x="698500" y="1727423"/>
            <a:ext cx="11607800" cy="6120954"/>
          </a:xfrm>
          <a:prstGeom prst="rect">
            <a:avLst/>
          </a:prstGeom>
        </p:spPr>
        <p:txBody>
          <a:bodyPr/>
          <a:lstStyle/>
          <a:p>
            <a:pPr marL="380999" indent="-380999">
              <a:buSzPct val="40000"/>
              <a:buBlip>
                <a:blip r:embed="rId2"/>
              </a:buBlip>
              <a:defRPr sz="2400"/>
            </a:pPr>
            <a:r>
              <a:rPr b="1" u="sng"/>
              <a:t>Manual detection is unfeasible</a:t>
            </a:r>
            <a:r>
              <a:rPr b="1"/>
              <a:t> </a:t>
            </a:r>
            <a:r>
              <a:t>across expansive forestry areas for wildfire identification.</a:t>
            </a:r>
          </a:p>
          <a:p>
            <a:pPr marL="380999" indent="-380999">
              <a:buSzPct val="40000"/>
              <a:buBlip>
                <a:blip r:embed="rId2"/>
              </a:buBlip>
              <a:defRPr sz="2400"/>
            </a:pPr>
            <a:r>
              <a:rPr b="1" u="sng"/>
              <a:t>Precise Response</a:t>
            </a:r>
            <a:r>
              <a:rPr b="1"/>
              <a:t> of a </a:t>
            </a:r>
            <a:r>
              <a:t>Natural Disaster using Aerial/Drone Imagery.</a:t>
            </a:r>
          </a:p>
          <a:p>
            <a:pPr marL="380999" indent="-380999">
              <a:buSzPct val="40000"/>
              <a:buBlip>
                <a:blip r:embed="rId2"/>
              </a:buBlip>
              <a:defRPr sz="2400"/>
            </a:pPr>
            <a:r>
              <a:t>To address </a:t>
            </a:r>
            <a:r>
              <a:rPr b="1" u="sng"/>
              <a:t>the challenge of false positive alarms</a:t>
            </a:r>
            <a:r>
              <a:t> associated with traditional techniques.</a:t>
            </a:r>
          </a:p>
          <a:p>
            <a:pPr marL="380999" indent="-380999">
              <a:buSzPct val="40000"/>
              <a:buBlip>
                <a:blip r:embed="rId2"/>
              </a:buBlip>
              <a:defRPr sz="2400"/>
            </a:pPr>
            <a:r>
              <a:t>To </a:t>
            </a:r>
            <a:r>
              <a:rPr b="1" u="sng"/>
              <a:t>leverage the low latency of an Edge device</a:t>
            </a:r>
            <a:r>
              <a:t> and </a:t>
            </a:r>
            <a:r>
              <a:rPr b="1" u="sng"/>
              <a:t>enabling fast communication</a:t>
            </a:r>
            <a:r>
              <a:t> for efficient response during natural disasters.</a:t>
            </a:r>
          </a:p>
          <a:p>
            <a:pPr marL="380999" indent="-380999">
              <a:buSzPct val="40000"/>
              <a:buBlip>
                <a:blip r:embed="rId2"/>
              </a:buBlip>
              <a:defRPr sz="2400"/>
            </a:pPr>
            <a:r>
              <a:rPr b="1" u="sng"/>
              <a:t>Cost Savings</a:t>
            </a:r>
            <a:r>
              <a:t> Through </a:t>
            </a:r>
            <a:r>
              <a:rPr b="1" u="sng"/>
              <a:t>Early Detection</a:t>
            </a:r>
            <a:r>
              <a:t> of Wildfires to Reduce Damage.</a:t>
            </a:r>
          </a:p>
          <a:p>
            <a:pPr marL="380999" indent="-380999">
              <a:buSzPct val="40000"/>
              <a:buBlip>
                <a:blip r:embed="rId2"/>
              </a:buBlip>
              <a:defRPr sz="2400"/>
            </a:pPr>
            <a:r>
              <a:rPr b="1" u="sng"/>
              <a:t>Highly Scalable</a:t>
            </a:r>
            <a:r>
              <a:t> approach.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Introduction"/>
          <p:cNvSpPr txBox="1"/>
          <p:nvPr>
            <p:ph type="title"/>
          </p:nvPr>
        </p:nvSpPr>
        <p:spPr>
          <a:xfrm>
            <a:off x="925989" y="439092"/>
            <a:ext cx="11607801" cy="1016001"/>
          </a:xfrm>
          <a:prstGeom prst="rect">
            <a:avLst/>
          </a:prstGeom>
        </p:spPr>
        <p:txBody>
          <a:bodyPr/>
          <a:lstStyle>
            <a:lvl1pPr>
              <a:defRPr spc="-91" sz="4600"/>
            </a:lvl1pPr>
          </a:lstStyle>
          <a:p>
            <a:pPr/>
            <a:r>
              <a:t>Introduction</a:t>
            </a:r>
          </a:p>
        </p:txBody>
      </p:sp>
      <p:grpSp>
        <p:nvGrpSpPr>
          <p:cNvPr id="185" name="Group"/>
          <p:cNvGrpSpPr/>
          <p:nvPr/>
        </p:nvGrpSpPr>
        <p:grpSpPr>
          <a:xfrm>
            <a:off x="8250393" y="5613400"/>
            <a:ext cx="4304008" cy="3422411"/>
            <a:chOff x="0" y="0"/>
            <a:chExt cx="4304007" cy="3422410"/>
          </a:xfrm>
        </p:grpSpPr>
        <p:pic>
          <p:nvPicPr>
            <p:cNvPr id="183" name="impact_of_fire.png" descr="impact_of_fir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304008" cy="2767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Caption"/>
            <p:cNvSpPr/>
            <p:nvPr/>
          </p:nvSpPr>
          <p:spPr>
            <a:xfrm>
              <a:off x="0" y="2869299"/>
              <a:ext cx="4304008" cy="553112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sz="1600"/>
              </a:lvl1pPr>
            </a:lstStyle>
            <a:p>
              <a:pPr/>
              <a:r>
                <a:t>Estimated losses caused by wildfires and heat in US (in Billion US Dollar)</a:t>
              </a:r>
            </a:p>
          </p:txBody>
        </p:sp>
      </p:grpSp>
      <p:sp>
        <p:nvSpPr>
          <p:cNvPr id="186" name="Wildfires cause significant economic losses and environmental damage, requiring precise response measures.…"/>
          <p:cNvSpPr txBox="1"/>
          <p:nvPr/>
        </p:nvSpPr>
        <p:spPr>
          <a:xfrm>
            <a:off x="901763" y="1984857"/>
            <a:ext cx="10640122" cy="443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2100" indent="-292100">
              <a:lnSpc>
                <a:spcPct val="150000"/>
              </a:lnSpc>
              <a:buSzPct val="40000"/>
              <a:buBlip>
                <a:blip r:embed="rId3"/>
              </a:buBlip>
              <a:defRPr sz="2300"/>
            </a:pPr>
            <a:r>
              <a:t>Wildfires cause significant economic losses and environmental damage, requiring precise response measures.</a:t>
            </a:r>
          </a:p>
          <a:p>
            <a:pPr marL="292100" indent="-292100">
              <a:lnSpc>
                <a:spcPct val="150000"/>
              </a:lnSpc>
              <a:buSzPct val="40000"/>
              <a:buBlip>
                <a:blip r:embed="rId3"/>
              </a:buBlip>
              <a:defRPr sz="2300"/>
            </a:pPr>
            <a:r>
              <a:t>Our machine learning solution utilize a Transformer architecture, </a:t>
            </a:r>
            <a:br/>
            <a:r>
              <a:t>achieving remarkable accuracy of in wildfire detection and response.</a:t>
            </a:r>
          </a:p>
          <a:p>
            <a:pPr marL="292100" indent="-292100">
              <a:lnSpc>
                <a:spcPct val="150000"/>
              </a:lnSpc>
              <a:buSzPct val="40000"/>
              <a:buBlip>
                <a:blip r:embed="rId3"/>
              </a:buBlip>
              <a:defRPr sz="2300"/>
            </a:pPr>
            <a:r>
              <a:t>Employing Knowledge Distillation techniques, </a:t>
            </a:r>
            <a:br/>
            <a:r>
              <a:t>we've crafted a lightweight model designed for </a:t>
            </a:r>
            <a:br/>
            <a:r>
              <a:t>FPGA deployment.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Data Collection and Preprocessing"/>
          <p:cNvSpPr txBox="1"/>
          <p:nvPr>
            <p:ph type="title"/>
          </p:nvPr>
        </p:nvSpPr>
        <p:spPr>
          <a:xfrm>
            <a:off x="925989" y="439092"/>
            <a:ext cx="11607801" cy="1016001"/>
          </a:xfrm>
          <a:prstGeom prst="rect">
            <a:avLst/>
          </a:prstGeom>
        </p:spPr>
        <p:txBody>
          <a:bodyPr/>
          <a:lstStyle>
            <a:lvl1pPr>
              <a:defRPr spc="-91" sz="4600"/>
            </a:lvl1pPr>
          </a:lstStyle>
          <a:p>
            <a:pPr/>
            <a:r>
              <a:t>Data Collection and Preprocessing</a:t>
            </a:r>
          </a:p>
        </p:txBody>
      </p:sp>
      <p:sp>
        <p:nvSpPr>
          <p:cNvPr id="189" name="To handle different kinds of forest fires(ground, trunk, canopy,etc) images has been collected from multiple public fire datasets:…"/>
          <p:cNvSpPr txBox="1"/>
          <p:nvPr/>
        </p:nvSpPr>
        <p:spPr>
          <a:xfrm>
            <a:off x="888757" y="1685258"/>
            <a:ext cx="10142249" cy="5026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304800" indent="-304800" defTabSz="584200">
              <a:lnSpc>
                <a:spcPct val="12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100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defRPr>
            </a:pPr>
            <a:r>
              <a:t>To handle different kinds of forest fires(ground, trunk, canopy,etc) images has been collected from multiple public fire datasets:</a:t>
            </a:r>
          </a:p>
          <a:p>
            <a:pPr lvl="1" marL="685800" indent="-304800" defTabSz="584200">
              <a:lnSpc>
                <a:spcPct val="12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100" u="sng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defRPr>
            </a:pPr>
            <a:r>
              <a:t>Fire Detection Dataset from Roboflow Universe</a:t>
            </a:r>
          </a:p>
          <a:p>
            <a:pPr lvl="1" marL="685800" indent="-304800" defTabSz="584200">
              <a:lnSpc>
                <a:spcPct val="12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100" u="sng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defRPr>
            </a:pPr>
            <a:r>
              <a:t>Dataset for Forest Fire Detection in Mendeley Data</a:t>
            </a:r>
          </a:p>
          <a:p>
            <a:pPr defTabSz="584200">
              <a:lnSpc>
                <a:spcPct val="120000"/>
              </a:lnSpc>
              <a:spcBef>
                <a:spcPts val="0"/>
              </a:spcBef>
              <a:defRPr sz="2100" u="sng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defRPr>
            </a:pPr>
          </a:p>
          <a:p>
            <a:pPr marL="266700" indent="-266700" defTabSz="584200">
              <a:lnSpc>
                <a:spcPct val="12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100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defRPr>
            </a:pPr>
            <a:r>
              <a:t>We utilized the </a:t>
            </a:r>
            <a:r>
              <a:rPr b="1"/>
              <a:t>COCO format</a:t>
            </a:r>
            <a:r>
              <a:t> for storing and sharing annotations for our image dataset.</a:t>
            </a:r>
          </a:p>
          <a:p>
            <a:pPr defTabSz="584200">
              <a:lnSpc>
                <a:spcPct val="120000"/>
              </a:lnSpc>
              <a:spcBef>
                <a:spcPts val="0"/>
              </a:spcBef>
              <a:defRPr sz="2100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defRPr>
            </a:pPr>
          </a:p>
          <a:p>
            <a:pPr marL="266700" indent="-266700" defTabSz="584200">
              <a:lnSpc>
                <a:spcPct val="12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100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defRPr>
            </a:pPr>
            <a:r>
              <a:t>A total of </a:t>
            </a:r>
            <a:r>
              <a:rPr b="1"/>
              <a:t>8,309</a:t>
            </a:r>
            <a:r>
              <a:t> images</a:t>
            </a:r>
          </a:p>
          <a:p>
            <a:pPr lvl="1" marL="647700" indent="-266700" defTabSz="584200">
              <a:lnSpc>
                <a:spcPct val="12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100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defRPr>
            </a:pPr>
            <a:r>
              <a:rPr b="1"/>
              <a:t>3,506</a:t>
            </a:r>
            <a:r>
              <a:t> Images depict Forest Fire </a:t>
            </a:r>
            <a:br/>
            <a:r>
              <a:t>(Image (a), (b) and (c))</a:t>
            </a:r>
          </a:p>
          <a:p>
            <a:pPr lvl="1" marL="647700" indent="-266700" defTabSz="584200">
              <a:lnSpc>
                <a:spcPct val="12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100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defRPr>
            </a:pPr>
            <a:r>
              <a:rPr b="1"/>
              <a:t>4,803</a:t>
            </a:r>
            <a:r>
              <a:t> Non-Fire Scenarios </a:t>
            </a:r>
            <a:br/>
            <a:r>
              <a:t>(Image (d), (e) and (f))</a:t>
            </a:r>
          </a:p>
        </p:txBody>
      </p:sp>
      <p:pic>
        <p:nvPicPr>
          <p:cNvPr id="190" name="Screenshot 2024-05-07 at 17.03.18.png" descr="Screenshot 2024-05-07 at 17.03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1618" y="5362100"/>
            <a:ext cx="6172840" cy="4058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ata Collection and Preprocessing"/>
          <p:cNvSpPr txBox="1"/>
          <p:nvPr>
            <p:ph type="title"/>
          </p:nvPr>
        </p:nvSpPr>
        <p:spPr>
          <a:xfrm>
            <a:off x="925989" y="439092"/>
            <a:ext cx="11607801" cy="1016001"/>
          </a:xfrm>
          <a:prstGeom prst="rect">
            <a:avLst/>
          </a:prstGeom>
        </p:spPr>
        <p:txBody>
          <a:bodyPr/>
          <a:lstStyle>
            <a:lvl1pPr>
              <a:defRPr spc="-91" sz="4600"/>
            </a:lvl1pPr>
          </a:lstStyle>
          <a:p>
            <a:pPr/>
            <a:r>
              <a:t>Data Collection and Preprocessing</a:t>
            </a:r>
          </a:p>
        </p:txBody>
      </p:sp>
      <p:sp>
        <p:nvSpPr>
          <p:cNvPr id="193" name="Data Augmentation:…"/>
          <p:cNvSpPr txBox="1"/>
          <p:nvPr/>
        </p:nvSpPr>
        <p:spPr>
          <a:xfrm>
            <a:off x="888757" y="1672558"/>
            <a:ext cx="10142249" cy="4720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66700" indent="-266700" defTabSz="584200">
              <a:lnSpc>
                <a:spcPct val="12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100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defRPr>
            </a:pPr>
            <a:r>
              <a:t>Data Augmentation:</a:t>
            </a:r>
          </a:p>
          <a:p>
            <a:pPr lvl="1" marL="647700" indent="-266700" defTabSz="584200">
              <a:lnSpc>
                <a:spcPct val="120000"/>
              </a:lnSpc>
              <a:spcBef>
                <a:spcPts val="0"/>
              </a:spcBef>
              <a:buSzPct val="40000"/>
              <a:buBlip>
                <a:blip r:embed="rId2"/>
              </a:buBlip>
              <a:defRPr b="1" sz="2100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defRPr>
            </a:pPr>
            <a:r>
              <a:t>Flipping </a:t>
            </a:r>
          </a:p>
          <a:p>
            <a:pPr lvl="1" marL="647700" indent="-266700" defTabSz="584200">
              <a:lnSpc>
                <a:spcPct val="120000"/>
              </a:lnSpc>
              <a:spcBef>
                <a:spcPts val="0"/>
              </a:spcBef>
              <a:buSzPct val="40000"/>
              <a:buBlip>
                <a:blip r:embed="rId2"/>
              </a:buBlip>
              <a:defRPr b="1" sz="2100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defRPr>
            </a:pPr>
            <a:r>
              <a:t>Random Crop</a:t>
            </a:r>
          </a:p>
          <a:p>
            <a:pPr lvl="1" marL="647700" indent="-266700" defTabSz="584200">
              <a:lnSpc>
                <a:spcPct val="120000"/>
              </a:lnSpc>
              <a:spcBef>
                <a:spcPts val="0"/>
              </a:spcBef>
              <a:buSzPct val="40000"/>
              <a:buBlip>
                <a:blip r:embed="rId2"/>
              </a:buBlip>
              <a:defRPr b="1" sz="2100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defRPr>
            </a:pPr>
            <a:r>
              <a:t>Median Blur</a:t>
            </a:r>
          </a:p>
          <a:p>
            <a:pPr defTabSz="584200">
              <a:lnSpc>
                <a:spcPct val="120000"/>
              </a:lnSpc>
              <a:spcBef>
                <a:spcPts val="0"/>
              </a:spcBef>
              <a:defRPr b="1" sz="2100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defRPr>
            </a:pPr>
          </a:p>
          <a:p>
            <a:pPr marL="266700" indent="-266700" defTabSz="584200">
              <a:lnSpc>
                <a:spcPct val="12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100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defRPr>
            </a:pPr>
            <a:r>
              <a:t>The ImageNet mean values </a:t>
            </a:r>
            <a:r>
              <a:rPr b="1"/>
              <a:t>(0.485, 0.456, 0.406)</a:t>
            </a:r>
            <a:r>
              <a:t> and standard deviation values </a:t>
            </a:r>
            <a:r>
              <a:rPr b="1"/>
              <a:t>(0.229, 0.224, 0.225)</a:t>
            </a:r>
            <a:r>
              <a:t> are used to normalize pixel values across all RGB </a:t>
            </a:r>
            <a:br/>
            <a:r>
              <a:t>channels in images</a:t>
            </a:r>
          </a:p>
          <a:p>
            <a:pPr defTabSz="584200">
              <a:lnSpc>
                <a:spcPct val="120000"/>
              </a:lnSpc>
              <a:spcBef>
                <a:spcPts val="0"/>
              </a:spcBef>
              <a:defRPr sz="2100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defRPr>
            </a:pPr>
          </a:p>
          <a:p>
            <a:pPr marL="266700" indent="-266700" defTabSz="584200">
              <a:lnSpc>
                <a:spcPct val="12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100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defRPr>
            </a:pPr>
            <a:r>
              <a:t>Training : </a:t>
            </a:r>
            <a:r>
              <a:rPr b="1"/>
              <a:t>60%</a:t>
            </a:r>
            <a:endParaRPr b="1"/>
          </a:p>
          <a:p>
            <a:pPr marL="266700" indent="-266700" defTabSz="584200">
              <a:lnSpc>
                <a:spcPct val="12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100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defRPr>
            </a:pPr>
            <a:r>
              <a:t>Validation : </a:t>
            </a:r>
            <a:r>
              <a:rPr b="1"/>
              <a:t>20%</a:t>
            </a:r>
          </a:p>
          <a:p>
            <a:pPr marL="266700" indent="-266700" defTabSz="584200">
              <a:lnSpc>
                <a:spcPct val="120000"/>
              </a:lnSpc>
              <a:spcBef>
                <a:spcPts val="0"/>
              </a:spcBef>
              <a:buSzPct val="40000"/>
              <a:buBlip>
                <a:blip r:embed="rId2"/>
              </a:buBlip>
              <a:defRPr sz="2100">
                <a:effectLst>
                  <a:outerShdw sx="100000" sy="100000" kx="0" ky="0" algn="b" rotWithShape="0" blurRad="50800" dist="25400" dir="5400000">
                    <a:srgbClr val="000000"/>
                  </a:outerShdw>
                </a:effectLst>
              </a:defRPr>
            </a:pPr>
            <a:r>
              <a:t>Testing : </a:t>
            </a:r>
            <a:r>
              <a:rPr b="1"/>
              <a:t>20%</a:t>
            </a:r>
          </a:p>
        </p:txBody>
      </p:sp>
      <p:pic>
        <p:nvPicPr>
          <p:cNvPr id="194" name="Screenshot 2024-05-07 at 17.03.18.png" descr="Screenshot 2024-05-07 at 17.03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1618" y="5362100"/>
            <a:ext cx="6172840" cy="4058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Internal Model Architecture:"/>
          <p:cNvSpPr txBox="1"/>
          <p:nvPr>
            <p:ph type="title"/>
          </p:nvPr>
        </p:nvSpPr>
        <p:spPr>
          <a:xfrm>
            <a:off x="925989" y="439092"/>
            <a:ext cx="7924701" cy="1016001"/>
          </a:xfrm>
          <a:prstGeom prst="rect">
            <a:avLst/>
          </a:prstGeom>
        </p:spPr>
        <p:txBody>
          <a:bodyPr/>
          <a:lstStyle>
            <a:lvl1pPr>
              <a:defRPr spc="-91" sz="4600"/>
            </a:lvl1pPr>
          </a:lstStyle>
          <a:p>
            <a:pPr/>
            <a:r>
              <a:t>Internal Model Architecture:</a:t>
            </a:r>
          </a:p>
        </p:txBody>
      </p:sp>
      <p:pic>
        <p:nvPicPr>
          <p:cNvPr id="197" name="Screenshot 2024-05-07 at 20.34.49.png" descr="Screenshot 2024-05-07 at 20.34.49.png"/>
          <p:cNvPicPr>
            <a:picLocks noChangeAspect="1"/>
          </p:cNvPicPr>
          <p:nvPr/>
        </p:nvPicPr>
        <p:blipFill>
          <a:blip r:embed="rId2">
            <a:alphaModFix amt="95342"/>
            <a:extLst/>
          </a:blip>
          <a:stretch>
            <a:fillRect/>
          </a:stretch>
        </p:blipFill>
        <p:spPr>
          <a:xfrm>
            <a:off x="680684" y="1991176"/>
            <a:ext cx="9625415" cy="287863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Backbone"/>
          <p:cNvSpPr txBox="1"/>
          <p:nvPr/>
        </p:nvSpPr>
        <p:spPr>
          <a:xfrm>
            <a:off x="1129726" y="4804717"/>
            <a:ext cx="149748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/>
            </a:lvl1pPr>
          </a:lstStyle>
          <a:p>
            <a:pPr/>
            <a:r>
              <a:t>Backbone</a:t>
            </a:r>
          </a:p>
        </p:txBody>
      </p:sp>
      <p:sp>
        <p:nvSpPr>
          <p:cNvPr id="199" name="Encoder"/>
          <p:cNvSpPr txBox="1"/>
          <p:nvPr/>
        </p:nvSpPr>
        <p:spPr>
          <a:xfrm>
            <a:off x="3721339" y="4830117"/>
            <a:ext cx="125455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/>
            </a:lvl1pPr>
          </a:lstStyle>
          <a:p>
            <a:pPr/>
            <a:r>
              <a:t>Encoder</a:t>
            </a:r>
          </a:p>
        </p:txBody>
      </p:sp>
      <p:sp>
        <p:nvSpPr>
          <p:cNvPr id="200" name="Decoder"/>
          <p:cNvSpPr txBox="1"/>
          <p:nvPr/>
        </p:nvSpPr>
        <p:spPr>
          <a:xfrm>
            <a:off x="6095426" y="4804717"/>
            <a:ext cx="127711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/>
            </a:lvl1pPr>
          </a:lstStyle>
          <a:p>
            <a:pPr/>
            <a:r>
              <a:t>Decoder</a:t>
            </a:r>
          </a:p>
        </p:txBody>
      </p:sp>
      <p:sp>
        <p:nvSpPr>
          <p:cNvPr id="201" name="Prediction heads"/>
          <p:cNvSpPr txBox="1"/>
          <p:nvPr/>
        </p:nvSpPr>
        <p:spPr>
          <a:xfrm>
            <a:off x="8076626" y="4848456"/>
            <a:ext cx="2024381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u="sng"/>
            </a:lvl1pPr>
          </a:lstStyle>
          <a:p>
            <a:pPr/>
            <a:r>
              <a:t>Prediction heads</a:t>
            </a:r>
          </a:p>
        </p:txBody>
      </p:sp>
      <p:pic>
        <p:nvPicPr>
          <p:cNvPr id="202" name="Screenshot 2024-05-07 at 20.39.23.png" descr="Screenshot 2024-05-07 at 20.39.23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8621" y="2103961"/>
            <a:ext cx="2243994" cy="2678356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Output"/>
          <p:cNvSpPr txBox="1"/>
          <p:nvPr/>
        </p:nvSpPr>
        <p:spPr>
          <a:xfrm>
            <a:off x="10870025" y="4867328"/>
            <a:ext cx="861125" cy="386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 u="sng"/>
            </a:lvl1pPr>
          </a:lstStyle>
          <a:p>
            <a:pPr/>
            <a:r>
              <a:t>Output</a:t>
            </a:r>
          </a:p>
        </p:txBody>
      </p:sp>
      <p:sp>
        <p:nvSpPr>
          <p:cNvPr id="204" name="Extracts features from the input image using a pre-trained convolutional neural network."/>
          <p:cNvSpPr txBox="1"/>
          <p:nvPr/>
        </p:nvSpPr>
        <p:spPr>
          <a:xfrm>
            <a:off x="943069" y="5839803"/>
            <a:ext cx="1870797" cy="2730792"/>
          </a:xfrm>
          <a:prstGeom prst="rect">
            <a:avLst/>
          </a:prstGeom>
          <a:gradFill>
            <a:gsLst>
              <a:gs pos="0">
                <a:srgbClr val="6C6C6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3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Extracts features from the input image using a pre-trained convolutional neural network.</a:t>
            </a:r>
          </a:p>
        </p:txBody>
      </p:sp>
      <p:sp>
        <p:nvSpPr>
          <p:cNvPr id="205" name="Generates representations for object detections using transformer decoder layers."/>
          <p:cNvSpPr txBox="1"/>
          <p:nvPr/>
        </p:nvSpPr>
        <p:spPr>
          <a:xfrm>
            <a:off x="5807169" y="5827103"/>
            <a:ext cx="1870797" cy="2400592"/>
          </a:xfrm>
          <a:prstGeom prst="rect">
            <a:avLst/>
          </a:prstGeom>
          <a:gradFill>
            <a:gsLst>
              <a:gs pos="0">
                <a:srgbClr val="6C6C6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3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Generates representations for object detections using transformer decoder layers.</a:t>
            </a:r>
          </a:p>
        </p:txBody>
      </p:sp>
      <p:sp>
        <p:nvSpPr>
          <p:cNvPr id="206" name="Processes backbone features with transformer encoder layers to capture global context and spatial relationships."/>
          <p:cNvSpPr txBox="1"/>
          <p:nvPr/>
        </p:nvSpPr>
        <p:spPr>
          <a:xfrm>
            <a:off x="3287041" y="5827103"/>
            <a:ext cx="2046953" cy="3060992"/>
          </a:xfrm>
          <a:prstGeom prst="rect">
            <a:avLst/>
          </a:prstGeom>
          <a:gradFill>
            <a:gsLst>
              <a:gs pos="0">
                <a:srgbClr val="6C6C6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3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Processes backbone features with transformer encoder layers to capture global context and spatial relationships.</a:t>
            </a:r>
          </a:p>
        </p:txBody>
      </p:sp>
      <p:sp>
        <p:nvSpPr>
          <p:cNvPr id="207" name="Embeds spatial information into the feature maps to facilitate positional understanding."/>
          <p:cNvSpPr txBox="1"/>
          <p:nvPr/>
        </p:nvSpPr>
        <p:spPr>
          <a:xfrm>
            <a:off x="8071438" y="5827103"/>
            <a:ext cx="2117057" cy="2070392"/>
          </a:xfrm>
          <a:prstGeom prst="rect">
            <a:avLst/>
          </a:prstGeom>
          <a:gradFill>
            <a:gsLst>
              <a:gs pos="0">
                <a:srgbClr val="6C6C6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3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Embeds spatial information into the feature maps to facilitate positional understanding.</a:t>
            </a:r>
          </a:p>
        </p:txBody>
      </p:sp>
      <p:sp>
        <p:nvSpPr>
          <p:cNvPr id="208" name="Prediction of  class probabilities and estimation of bounding box coordinates for each class detection."/>
          <p:cNvSpPr txBox="1"/>
          <p:nvPr/>
        </p:nvSpPr>
        <p:spPr>
          <a:xfrm>
            <a:off x="10447973" y="5839803"/>
            <a:ext cx="2046953" cy="2730792"/>
          </a:xfrm>
          <a:prstGeom prst="rect">
            <a:avLst/>
          </a:prstGeom>
          <a:gradFill>
            <a:gsLst>
              <a:gs pos="0">
                <a:srgbClr val="6C6C6C"/>
              </a:gs>
              <a:gs pos="100000">
                <a:srgbClr val="000000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23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Prediction of  class probabilities and estimation of bounding box coordinates for each class detection.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reation of the Lightweight Model"/>
          <p:cNvSpPr txBox="1"/>
          <p:nvPr>
            <p:ph type="title"/>
          </p:nvPr>
        </p:nvSpPr>
        <p:spPr>
          <a:xfrm>
            <a:off x="925989" y="439092"/>
            <a:ext cx="11607801" cy="1016001"/>
          </a:xfrm>
          <a:prstGeom prst="rect">
            <a:avLst/>
          </a:prstGeom>
        </p:spPr>
        <p:txBody>
          <a:bodyPr/>
          <a:lstStyle>
            <a:lvl1pPr>
              <a:defRPr spc="-91" sz="4600"/>
            </a:lvl1pPr>
          </a:lstStyle>
          <a:p>
            <a:pPr/>
            <a:r>
              <a:t>Creation of the Lightweight Model</a:t>
            </a:r>
          </a:p>
        </p:txBody>
      </p:sp>
      <p:sp>
        <p:nvSpPr>
          <p:cNvPr id="211" name="Knowledge Distillation"/>
          <p:cNvSpPr txBox="1"/>
          <p:nvPr/>
        </p:nvSpPr>
        <p:spPr>
          <a:xfrm>
            <a:off x="964089" y="1836092"/>
            <a:ext cx="5469038" cy="502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b="1" i="1" spc="-52" sz="2600" u="sng"/>
            </a:lvl1pPr>
          </a:lstStyle>
          <a:p>
            <a:pPr/>
            <a:r>
              <a:t>Knowledge Distillation</a:t>
            </a:r>
          </a:p>
        </p:txBody>
      </p:sp>
      <p:pic>
        <p:nvPicPr>
          <p:cNvPr id="212" name="Screenshot 2024-05-08 at 00.17.34.png" descr="Screenshot 2024-05-08 at 00.17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71183" y="2743200"/>
            <a:ext cx="5842001" cy="4267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Condense the model for efficient deployment on resource-constrained devices.…"/>
          <p:cNvSpPr txBox="1"/>
          <p:nvPr/>
        </p:nvSpPr>
        <p:spPr>
          <a:xfrm>
            <a:off x="939863" y="2820483"/>
            <a:ext cx="5517489" cy="380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>
              <a:buSzPct val="40000"/>
              <a:buBlip>
                <a:blip r:embed="rId3"/>
              </a:buBlip>
              <a:defRPr sz="2300"/>
            </a:pPr>
            <a:r>
              <a:t>Condense the model for efficient deployment on resource-constrained devices.</a:t>
            </a:r>
          </a:p>
          <a:p>
            <a:pPr marL="304800" indent="-304800">
              <a:buSzPct val="40000"/>
              <a:buBlip>
                <a:blip r:embed="rId3"/>
              </a:buBlip>
              <a:defRPr sz="2300"/>
            </a:pPr>
            <a:r>
              <a:t>Preserved critical features.</a:t>
            </a:r>
          </a:p>
          <a:p>
            <a:pPr marL="304800" indent="-304800">
              <a:buSzPct val="40000"/>
              <a:buBlip>
                <a:blip r:embed="rId3"/>
              </a:buBlip>
              <a:defRPr sz="2300"/>
            </a:pPr>
            <a:r>
              <a:t>Significant size reduction without compromising Performance.</a:t>
            </a:r>
          </a:p>
          <a:p>
            <a:pPr marL="304800" indent="-304800">
              <a:buSzPct val="40000"/>
              <a:buBlip>
                <a:blip r:embed="rId3"/>
              </a:buBlip>
              <a:defRPr sz="2300"/>
            </a:pPr>
            <a:r>
              <a:t>Accelerated detection tasks.</a:t>
            </a:r>
          </a:p>
        </p:txBody>
      </p:sp>
      <p:pic>
        <p:nvPicPr>
          <p:cNvPr id="214" name="Screenshot 2024-05-08 at 01.44.21.png" descr="Screenshot 2024-05-08 at 01.44.21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3943" y="7104400"/>
            <a:ext cx="5489330" cy="2323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omparison Metrics"/>
          <p:cNvSpPr txBox="1"/>
          <p:nvPr>
            <p:ph type="title"/>
          </p:nvPr>
        </p:nvSpPr>
        <p:spPr>
          <a:xfrm>
            <a:off x="925989" y="439092"/>
            <a:ext cx="11607801" cy="1016001"/>
          </a:xfrm>
          <a:prstGeom prst="rect">
            <a:avLst/>
          </a:prstGeom>
        </p:spPr>
        <p:txBody>
          <a:bodyPr/>
          <a:lstStyle>
            <a:lvl1pPr>
              <a:defRPr spc="-91" sz="4600"/>
            </a:lvl1pPr>
          </a:lstStyle>
          <a:p>
            <a:pPr/>
            <a:r>
              <a:t>Comparison Metrics</a:t>
            </a:r>
          </a:p>
        </p:txBody>
      </p:sp>
      <p:sp>
        <p:nvSpPr>
          <p:cNvPr id="217" name="F1 Score…"/>
          <p:cNvSpPr txBox="1"/>
          <p:nvPr/>
        </p:nvSpPr>
        <p:spPr>
          <a:xfrm>
            <a:off x="605762" y="2024278"/>
            <a:ext cx="9862876" cy="5705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584200" indent="-203200">
              <a:spcBef>
                <a:spcPts val="0"/>
              </a:spcBef>
              <a:buSzPct val="40000"/>
              <a:buBlip>
                <a:blip r:embed="rId2"/>
              </a:buBlip>
              <a:defRPr sz="2800"/>
            </a:pPr>
            <a:r>
              <a:t> F1 Score</a:t>
            </a:r>
          </a:p>
          <a:p>
            <a:pPr>
              <a:spcBef>
                <a:spcPts val="0"/>
              </a:spcBef>
              <a:defRPr sz="2800"/>
            </a:pPr>
          </a:p>
          <a:p>
            <a:pPr>
              <a:spcBef>
                <a:spcPts val="0"/>
              </a:spcBef>
              <a:defRPr sz="2800"/>
            </a:pPr>
          </a:p>
          <a:p>
            <a:pPr>
              <a:spcBef>
                <a:spcPts val="0"/>
              </a:spcBef>
              <a:defRPr sz="2800"/>
            </a:pPr>
          </a:p>
          <a:p>
            <a:pPr>
              <a:spcBef>
                <a:spcPts val="0"/>
              </a:spcBef>
              <a:defRPr sz="2800"/>
            </a:pPr>
          </a:p>
          <a:p>
            <a:pPr>
              <a:spcBef>
                <a:spcPts val="0"/>
              </a:spcBef>
              <a:defRPr sz="2800"/>
            </a:pPr>
          </a:p>
          <a:p>
            <a:pPr lvl="1" marL="584200" indent="-203200">
              <a:spcBef>
                <a:spcPts val="0"/>
              </a:spcBef>
              <a:buSzPct val="40000"/>
              <a:buBlip>
                <a:blip r:embed="rId2"/>
              </a:buBlip>
              <a:defRPr sz="2800"/>
            </a:pPr>
            <a:r>
              <a:t> Matthews Correlation Coefficient</a:t>
            </a:r>
          </a:p>
          <a:p>
            <a:pPr>
              <a:spcBef>
                <a:spcPts val="0"/>
              </a:spcBef>
              <a:defRPr sz="2800"/>
            </a:pPr>
          </a:p>
          <a:p>
            <a:pPr>
              <a:spcBef>
                <a:spcPts val="0"/>
              </a:spcBef>
              <a:defRPr sz="2800"/>
            </a:pPr>
          </a:p>
          <a:p>
            <a:pPr>
              <a:spcBef>
                <a:spcPts val="0"/>
              </a:spcBef>
              <a:defRPr sz="2800"/>
            </a:pPr>
          </a:p>
          <a:p>
            <a:pPr>
              <a:spcBef>
                <a:spcPts val="0"/>
              </a:spcBef>
              <a:defRPr sz="2800"/>
            </a:pPr>
          </a:p>
          <a:p>
            <a:pPr>
              <a:spcBef>
                <a:spcPts val="0"/>
              </a:spcBef>
              <a:defRPr sz="2800"/>
            </a:pPr>
          </a:p>
          <a:p>
            <a:pPr lvl="1" marL="584200" indent="-203200">
              <a:spcBef>
                <a:spcPts val="0"/>
              </a:spcBef>
              <a:buSzPct val="40000"/>
              <a:buBlip>
                <a:blip r:embed="rId2"/>
              </a:buBlip>
              <a:defRPr sz="2800"/>
            </a:pPr>
            <a:r>
              <a:t> Hafiane Quality Index</a:t>
            </a:r>
          </a:p>
        </p:txBody>
      </p:sp>
      <p:pic>
        <p:nvPicPr>
          <p:cNvPr id="218" name="Screenshot 2024-05-07 at 18.52.07.png" descr="Screenshot 2024-05-07 at 18.52.07.png"/>
          <p:cNvPicPr>
            <a:picLocks noChangeAspect="1"/>
          </p:cNvPicPr>
          <p:nvPr/>
        </p:nvPicPr>
        <p:blipFill>
          <a:blip r:embed="rId3">
            <a:extLst/>
          </a:blip>
          <a:srcRect l="0" t="10164" r="0" b="0"/>
          <a:stretch>
            <a:fillRect/>
          </a:stretch>
        </p:blipFill>
        <p:spPr>
          <a:xfrm>
            <a:off x="1403350" y="5549775"/>
            <a:ext cx="7480300" cy="1140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Screenshot 2024-05-07 at 18.52.13.png" descr="Screenshot 2024-05-07 at 18.52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1231" y="3032534"/>
            <a:ext cx="2698914" cy="93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Screenshot 2024-05-07 at 18.52.23.png" descr="Screenshot 2024-05-07 at 18.52.23.png"/>
          <p:cNvPicPr>
            <a:picLocks noChangeAspect="1"/>
          </p:cNvPicPr>
          <p:nvPr/>
        </p:nvPicPr>
        <p:blipFill>
          <a:blip r:embed="rId5">
            <a:extLst/>
          </a:blip>
          <a:srcRect l="4723" t="13009" r="8704" b="13009"/>
          <a:stretch>
            <a:fillRect/>
          </a:stretch>
        </p:blipFill>
        <p:spPr>
          <a:xfrm>
            <a:off x="5823228" y="3083334"/>
            <a:ext cx="2473772" cy="836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creenshot 2024-05-07 at 18.52.25.png" descr="Screenshot 2024-05-07 at 18.52.2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95500" y="3084326"/>
            <a:ext cx="2322822" cy="836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creenshot 2024-05-07 at 18.52.41.png" descr="Screenshot 2024-05-07 at 18.52.4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54338" y="8064500"/>
            <a:ext cx="3111501" cy="93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3930" rtl="0" fontAlgn="auto" latinLnBrk="0" hangingPunct="0">
          <a:lnSpc>
            <a:spcPct val="10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3930" rtl="0" fontAlgn="auto" latinLnBrk="0" hangingPunct="0">
          <a:lnSpc>
            <a:spcPct val="10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